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560" r:id="rId3"/>
    <p:sldId id="561" r:id="rId4"/>
    <p:sldId id="562" r:id="rId5"/>
    <p:sldId id="563" r:id="rId6"/>
    <p:sldId id="564" r:id="rId7"/>
    <p:sldId id="566" r:id="rId8"/>
    <p:sldId id="567" r:id="rId9"/>
    <p:sldId id="568" r:id="rId10"/>
    <p:sldId id="569" r:id="rId11"/>
    <p:sldId id="565" r:id="rId12"/>
    <p:sldId id="570" r:id="rId13"/>
    <p:sldId id="5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ing Fang" initials="LF" lastIdx="1" clrIdx="0">
    <p:extLst>
      <p:ext uri="{19B8F6BF-5375-455C-9EA6-DF929625EA0E}">
        <p15:presenceInfo xmlns:p15="http://schemas.microsoft.com/office/powerpoint/2012/main" userId="S::lfang9@wisc.edu::ad8730f6-191a-4e02-aade-5a65010d37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5394" autoAdjust="0"/>
  </p:normalViewPr>
  <p:slideViewPr>
    <p:cSldViewPr snapToGrid="0" snapToObjects="1">
      <p:cViewPr varScale="1">
        <p:scale>
          <a:sx n="155" d="100"/>
          <a:sy n="155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40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83B2-C5E5-FB41-ACA0-2F4811562073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D381F-568E-9849-8D19-16CED507F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ensure the physical soundess of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D381F-568E-9849-8D19-16CED507F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0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84936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F21BE3-5589-45AA-80EE-BA48348D7C9D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id="{AE193E66-4A56-426D-E333-9AE239AD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2183" y="294874"/>
            <a:ext cx="1440975" cy="4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470E-1AD9-49FA-94A4-73140D73DBBA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5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FDE-6B95-40A5-9332-E2A613A89F36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B490-A440-401D-98BF-E74740598596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0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DC94-A765-41AE-82F9-99DD05A70E9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46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72CB-0FAD-4044-A289-4435815CA57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2" y="293245"/>
            <a:ext cx="9875520" cy="906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2" y="1313782"/>
            <a:ext cx="10939848" cy="52039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974" y="6645811"/>
            <a:ext cx="11644805" cy="188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2B41-7518-43AF-A9BF-D0C83F1A0D3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2552" y="1749718"/>
            <a:ext cx="10939848" cy="1705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2552" y="3689425"/>
            <a:ext cx="5498366" cy="2326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19690-ADFA-4819-B606-99A372BB7DD3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994" y="1759343"/>
            <a:ext cx="5469924" cy="1705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2552" y="3689425"/>
            <a:ext cx="5498366" cy="2326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A9B-86E8-4CAB-9DBD-9AFD1B311A2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2552" y="1749718"/>
            <a:ext cx="10939848" cy="1705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42552" y="4284120"/>
            <a:ext cx="10939848" cy="1705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614615"/>
            <a:ext cx="9966960" cy="2147287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6FA3-7A61-4DAB-BB2E-9F9D4C0422E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72744" y="3682656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6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52" y="2057399"/>
            <a:ext cx="5255328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4254" y="2057400"/>
            <a:ext cx="5107258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0946-8EA7-4342-A6E1-E0B47FE75BF7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856" y="1847511"/>
            <a:ext cx="502920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856" y="2721483"/>
            <a:ext cx="502920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6303" y="1845032"/>
            <a:ext cx="5029200" cy="77724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6303" y="2719322"/>
            <a:ext cx="502920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AD74-4CD4-453B-936A-72F9108BE2FA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9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27DC-65C6-4D38-8D21-4EBE3DE7853D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140" y="243840"/>
            <a:ext cx="9875520" cy="90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552" y="1749717"/>
            <a:ext cx="10939848" cy="434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0975" y="6645811"/>
            <a:ext cx="2329074" cy="209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E64827E-6C6D-4D63-8005-45F2F47DA1BB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7503" y="6645811"/>
            <a:ext cx="2142554" cy="220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9563" y="6646310"/>
            <a:ext cx="1706217" cy="188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2494DE-9502-AC22-AAFC-CCE6A1BAC8E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2683" y="297077"/>
            <a:ext cx="1777073" cy="5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D0A5-0759-8840-ABAB-37BD9DA94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Planning and Tracking FOR Autonomous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A8420-F805-924C-946C-BF5A58B42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Nevindu M. Batagoda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B21A-5853-A04E-A58E-7A03303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0D29-1EC0-4A00-BCBC-704247EBC38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D02F-2519-D744-AC95-0936DCC0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645811"/>
            <a:ext cx="2818057" cy="212189"/>
          </a:xfrm>
        </p:spPr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99612-7E0A-D04E-8EBF-95AE20F2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5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Controller: Looping Trajectory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9B83-072C-460E-AE2B-E9E60499F88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d_loop">
            <a:hlinkClick r:id="" action="ppaction://media"/>
            <a:extLst>
              <a:ext uri="{FF2B5EF4-FFF2-40B4-BE49-F238E27FC236}">
                <a16:creationId xmlns:a16="http://schemas.microsoft.com/office/drawing/2014/main" id="{622C9EA4-221C-89A0-3D0A-29437EFB0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2794" y="1366965"/>
            <a:ext cx="6106412" cy="4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23B6-EBDC-D488-1C87-4471E4BF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Optimization using MPC (In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D9B4-F735-DDFF-6EA1-9B796BEB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Trajectory generation method is optimized separately for each x and y trajectory</a:t>
            </a:r>
          </a:p>
          <a:p>
            <a:r>
              <a:rPr lang="en-US" dirty="0"/>
              <a:t>Difficult to encode constraints such as obstacle avoidance and lane centerline tracking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60F5B-25C4-BFAC-363D-E61056D0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1A033-30BB-47E7-AA58-840076BAB6E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5B95-5F92-06B2-64AD-F054D06B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A6ED-D7D3-8C6A-8664-2CFA8D2F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 descr="\documentclass{article}&#10;\usepackage{amsmath}&#10;\pagestyle{empty}&#10;\begin{document}&#10;\[&#10;\min_{x,u} \quad \sum_{k=0}^{N-1} \left( \|x_k - x_{\text{ref}}\|_Q^2 + \|u_k\|_R^2  + S \|x_k - x_{\text{lane},k}\|_T^2 \right) + \|x_N - x_{\text{ref}}\|_P^2&#10;\]&#10;subject to:&#10;\begin{align*}&#10;x_{k+1} &amp;= A_k x_k + B_k u_k, \\&#10;x_{\text{min}} &amp;\leq x_k \leq x_{\text{max}}, \\&#10;u_{\text{min}} &amp;\leq u_k \leq u_{\text{max}}, \\&#10;x_0 &amp;= x(0), \\&#10;k &amp;= 0, 1, \ldots, N-1, \quad m = 1, 2, \ldots, M, \\&#10;\| x_k - x_{o,i} \| &amp;\geq r_{o,i}, \quad \forall i = 1, \ldots, n_{\text{obs}}, \quad k = 0, 1, \ldots, N-1.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C5892300-83B0-7462-CE6A-71A24F22E2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93143" y="2286687"/>
            <a:ext cx="8205714" cy="37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15E-F015-AF85-CD2A-BDB146D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F97B-A658-61A4-713F-E3D37727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controller was much better at tracking the trajectory compared to LQR</a:t>
            </a:r>
          </a:p>
          <a:p>
            <a:endParaRPr lang="en-US" dirty="0"/>
          </a:p>
          <a:p>
            <a:r>
              <a:rPr lang="en-US" dirty="0"/>
              <a:t>LQR controller needs further debugging with regards to the abnormalities in heading error state handling and tuning</a:t>
            </a:r>
          </a:p>
          <a:p>
            <a:endParaRPr lang="en-US" dirty="0"/>
          </a:p>
          <a:p>
            <a:r>
              <a:rPr lang="en-US" dirty="0"/>
              <a:t>Future work includes designing the MPC trajectory optimization method. Initial attempt using Julia.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E9E43-47DE-3D6F-EE87-F5968A8E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737C-1A8B-2EAB-4DA9-5281A17C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3A05E-A5D4-A115-7997-99A7816F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4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2525DF-3669-DDDF-B73B-3AD606892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11" y="1272434"/>
            <a:ext cx="9966960" cy="284936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04EE-D762-4274-E32F-EE33B44C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9E228-ECD8-7404-4781-05E74B1D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2BA8A-B979-2F73-F472-0356E2EE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0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F444-47F9-B741-85F6-C05972B0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EDE1-E9A2-8E4E-A2D0-8E8439F4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Generate a dynamically feasible trajectory for waypoint following of autonomous vehicles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LQR and PID control for tracking the feasible trajectory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Further trajectory optimization to encode other constraints such as obstacle avoidance and curvature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58730-8808-584C-9BF3-390232B9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5586-9DF5-47CF-8C41-F651A59B540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1881-D33A-9448-9EEB-5DADB0F4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FA69-057E-CA4E-B488-4D00F65B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3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E87A-6AA8-21C9-6BA4-A89588A0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Bicycle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204F6-04E2-F7FB-F430-30B53AAE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9746-557A-4481-8F23-64A0DCB9ACD9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BAB5F-8E90-92DB-2183-12142F42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2B6A-7339-349C-2961-9AFC62C7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\documentclass{article}&#10;\usepackage{amsmath}&#10;\pagestyle{empty}&#10;\begin{document}&#10;&#10;\[&#10;\mathbf{x} = \begin{bmatrix} x \\ y \\ \theta \end{bmatrix}, \quad \mathbf{u} = \begin{bmatrix} v \\ \phi \end{bmatrix}&#10;\]&#10;&#10;&#10;\end{document}" title="IguanaTex Bitmap Display">
            <a:extLst>
              <a:ext uri="{FF2B5EF4-FFF2-40B4-BE49-F238E27FC236}">
                <a16:creationId xmlns:a16="http://schemas.microsoft.com/office/drawing/2014/main" id="{D39F4289-87C0-D4C5-AD79-DBA59C2B70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7125" y="1859188"/>
            <a:ext cx="2628387" cy="1074351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[&#10;\dot{\mathbf{x}} = \mathbf{f}(\mathbf{x}, \mathbf{u}) = \begin{bmatrix}&#10;\dot{x} \\&#10;\dot{y} \\&#10;\dot{\theta}&#10;\end{bmatrix} = \begin{bmatrix}&#10;v \cos(\theta) \\&#10;v \sin(\theta) \\&#10;\frac{v}{L} \tan(\phi)&#10;\end{bmatrix}&#10;\]&#10;&#10;&#10;\end{document}" title="IguanaTex Bitmap Display">
            <a:extLst>
              <a:ext uri="{FF2B5EF4-FFF2-40B4-BE49-F238E27FC236}">
                <a16:creationId xmlns:a16="http://schemas.microsoft.com/office/drawing/2014/main" id="{1CEA31F6-2D08-5D3F-63A5-52E986A110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7011" y="3145028"/>
            <a:ext cx="4850027" cy="1227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0027E1-CF90-F7A6-8916-723F24B0F08B}"/>
              </a:ext>
            </a:extLst>
          </p:cNvPr>
          <p:cNvSpPr txBox="1"/>
          <p:nvPr/>
        </p:nvSpPr>
        <p:spPr>
          <a:xfrm>
            <a:off x="797011" y="1199407"/>
            <a:ext cx="218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 form</a:t>
            </a:r>
          </a:p>
        </p:txBody>
      </p:sp>
      <p:pic>
        <p:nvPicPr>
          <p:cNvPr id="14" name="Picture 13" descr="\documentclass{article}&#10;\usepackage{amsmath}&#10;\pagestyle{empty}&#10;\begin{document}&#10;&#10;\[&#10;A = \begin{bmatrix}&#10;0 &amp; 0 &amp; -v \sin(\theta) \\&#10;0 &amp; 0 &amp; v \cos(\theta) \\&#10;0 &amp; 0 &amp; 0&#10;\end{bmatrix}_{|(\mathbf{x_e},\mathbf{u_e})}&#10;\]&#10;&#10;\[&#10;B = \begin{bmatrix}&#10;\cos(\theta) &amp; 0 \\&#10;\sin(\theta) &amp; 0 \\&#10;\frac{1}{L} \tan(\phi) &amp; \frac{v}{L} \sec^2(\phi)&#10;\end{bmatrix}_{|(\mathbf{x_e},\mathbf{u_e})}&#10;\]&#10;&#10;&#10;&#10;\end{document}" title="IguanaTex Bitmap Display">
            <a:extLst>
              <a:ext uri="{FF2B5EF4-FFF2-40B4-BE49-F238E27FC236}">
                <a16:creationId xmlns:a16="http://schemas.microsoft.com/office/drawing/2014/main" id="{5C472CD6-95EE-873B-B211-F7A17B76CE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45183" y="2309865"/>
            <a:ext cx="3812571" cy="2139428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\[&#10;\dot{\mathbf{x}} \approx A \Delta\mathbf{x} + B \Delta\mathbf{u}&#10;\]&#10;&#10;\end{document}" title="IguanaTex Bitmap Display">
            <a:extLst>
              <a:ext uri="{FF2B5EF4-FFF2-40B4-BE49-F238E27FC236}">
                <a16:creationId xmlns:a16="http://schemas.microsoft.com/office/drawing/2014/main" id="{2B8EFC5D-9218-7DE8-E89B-5C2DFFE15A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29389" y="1725311"/>
            <a:ext cx="2538628" cy="267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E17B1-AE52-6023-3412-538195C9D57C}"/>
              </a:ext>
            </a:extLst>
          </p:cNvPr>
          <p:cNvSpPr txBox="1"/>
          <p:nvPr/>
        </p:nvSpPr>
        <p:spPr>
          <a:xfrm>
            <a:off x="7229389" y="1185614"/>
            <a:ext cx="218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Linearized model</a:t>
            </a:r>
          </a:p>
        </p:txBody>
      </p:sp>
    </p:spTree>
    <p:extLst>
      <p:ext uri="{BB962C8B-B14F-4D97-AF65-F5344CB8AC3E}">
        <p14:creationId xmlns:p14="http://schemas.microsoft.com/office/powerpoint/2010/main" val="413183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8E05-B00E-678A-AE72-F9E84DCE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Flatness of the Bicycle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9E8F-9EDE-0DAB-811F-4FB6A050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bicycle mode is differentially flat for a flat output space of x and y position</a:t>
            </a:r>
          </a:p>
          <a:p>
            <a:endParaRPr lang="en-US" dirty="0"/>
          </a:p>
          <a:p>
            <a:r>
              <a:rPr lang="en-US" dirty="0"/>
              <a:t>As such any trajectory on the (</a:t>
            </a:r>
            <a:r>
              <a:rPr lang="en-US" dirty="0" err="1"/>
              <a:t>x,y</a:t>
            </a:r>
            <a:r>
              <a:rPr lang="en-US" dirty="0"/>
              <a:t>) space is dynamically feasible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5600-21B9-58B2-DBF8-882EA2B2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8CB7-B553-4B18-BB50-4726130F0AC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6706-D03B-7697-8CF8-6D303FF9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0059-62D4-EEB1-F26B-62E96B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\documentclass{article}&#10;\usepackage{amsmath}&#10;\pagestyle{empty}&#10;\begin{document}&#10;&#10;\begin{align*}&#10;    \theta &amp;= \tan^{-1}(\frac{\dot{y}}{\dot{x}})\\&#10;    v &amp;= \frac{\dot{x}}{\cos(\theta)}\\&#10;    \phi &amp;= \tan^{-1}(L\frac{\dot{x}\Ddot{y} - \Ddot{x}\dot{y}}{\dot{x}^2 + \dot{y}})&#10;\end{align*}&#10;&#10;&#10;\end{document}" title="IguanaTex Bitmap Display">
            <a:extLst>
              <a:ext uri="{FF2B5EF4-FFF2-40B4-BE49-F238E27FC236}">
                <a16:creationId xmlns:a16="http://schemas.microsoft.com/office/drawing/2014/main" id="{E2033FE5-F7DE-3416-78E5-696CF56B9D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74823" y="3166081"/>
            <a:ext cx="3317105" cy="25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2BDE-0F00-6E34-BCA1-75D63937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58B8-7F1C-AD45-0D57-A2EC4859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minimum jerk (</a:t>
            </a:r>
            <a:r>
              <a:rPr lang="en-US" dirty="0" err="1"/>
              <a:t>x,y</a:t>
            </a:r>
            <a:r>
              <a:rPr lang="en-US" dirty="0"/>
              <a:t>) - trajectory made of piecewise 4</a:t>
            </a:r>
            <a:r>
              <a:rPr lang="en-US" baseline="30000" dirty="0"/>
              <a:t>th</a:t>
            </a:r>
            <a:r>
              <a:rPr lang="en-US" dirty="0"/>
              <a:t> order polynomials between each provided waypoint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FB7C-23AF-6CF3-D831-FD43708F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4C93-3A83-4BD5-9C8C-DC951C92B188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197BA-E616-EA77-7D82-287C1E01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035B-4910-2534-0940-88EC4658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\documentclass{article}&#10;\usepackage{amsmath}&#10;\pagestyle{empty}&#10;\begin{document}&#10;\[&#10;x_T(t) = &#10;\begin{cases} &#10;x_{T,1}(t) = \sum_{i=0}^4 c_{1i}t^i, &amp; t_0 \leq t &lt; t_1, \\&#10;x_{T,2}(t) = \sum_{i=0}^4 c_{2i}t^i, &amp; t_1 \leq t &lt; t_2, \\&#10;\vdots \\&#10;x_{T,m}(t) = \sum_{i=0}^4 c_{mi}t^i, &amp; t_{m-1} \leq t \leq t_m,&#10;\end{cases}&#10;\]&#10;&#10;&#10;&#10;\end{document}" title="IguanaTex Bitmap Display">
            <a:extLst>
              <a:ext uri="{FF2B5EF4-FFF2-40B4-BE49-F238E27FC236}">
                <a16:creationId xmlns:a16="http://schemas.microsoft.com/office/drawing/2014/main" id="{61A2F2AB-7733-E97A-E0EF-4A6752180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15038" y="2089587"/>
            <a:ext cx="4528064" cy="127734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\[&#10;\min_{c_{ij}} \int_{t_0}^{t_m} \left(x_T^{(3)}(t)\right)^2 \, dt&#10;\]&#10;&#10;subject to:&#10;\begin{align*}&#10;x_T(t_j) &amp;= x'_j, &amp; j &amp;= 0, \dots, m, \quad (\text{Waypoint matching})\\&#10;x_T^{(s)}(t_0) &amp;= 0, &amp; s &amp;= 1,2, \quad (\text{Initial position})\\&#10;x_T^{(s)}(t_m) &amp;= 0, &amp; s &amp;= 1, 2, \quad (\text{Final position})\\&#10;x_{T,j}^{(s)}(t_j) &amp;= x_{T,j+1}^{(s)}(t_j), &amp; j &amp;= 1, \dots, m-1, s = 0, 1, 2 \quad (\text{Continuity constraints})&#10;\end{align*}&#10;&#10;\end{document}" title="IguanaTex Bitmap Display">
            <a:extLst>
              <a:ext uri="{FF2B5EF4-FFF2-40B4-BE49-F238E27FC236}">
                <a16:creationId xmlns:a16="http://schemas.microsoft.com/office/drawing/2014/main" id="{A4E78242-6212-CA27-16FB-94F37678D3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24207" y="3778337"/>
            <a:ext cx="6999416" cy="25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2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CA9A-3453-9389-7625-DCD16C63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C0C5B-8201-BEB7-70BC-F0D02204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CBFA-525C-4FE7-A1F0-49A779EE882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973D-6774-200A-F143-2D7BA89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E0D1D-A0BC-B19A-C40E-05165F2E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C538BB34-0A58-0A43-7CF9-80C9257A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2" y="1250453"/>
            <a:ext cx="5483825" cy="4112869"/>
          </a:xfrm>
          <a:prstGeom prst="rect">
            <a:avLst/>
          </a:prstGeom>
        </p:spPr>
      </p:pic>
      <p:pic>
        <p:nvPicPr>
          <p:cNvPr id="10" name="Picture 9" descr="A graph with a dotted line&#10;&#10;Description automatically generated">
            <a:extLst>
              <a:ext uri="{FF2B5EF4-FFF2-40B4-BE49-F238E27FC236}">
                <a16:creationId xmlns:a16="http://schemas.microsoft.com/office/drawing/2014/main" id="{7E4D6139-FD8A-DAF3-E8CD-AFD72C3E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36" y="1378924"/>
            <a:ext cx="5141235" cy="3855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F1A743-E792-0B6A-F1FC-DDCAE75D74D3}"/>
              </a:ext>
            </a:extLst>
          </p:cNvPr>
          <p:cNvSpPr txBox="1"/>
          <p:nvPr/>
        </p:nvSpPr>
        <p:spPr>
          <a:xfrm>
            <a:off x="1858920" y="5357633"/>
            <a:ext cx="286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“sinusoidal “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A2D7C-EB0F-DAC1-9043-325BDAD52DF8}"/>
              </a:ext>
            </a:extLst>
          </p:cNvPr>
          <p:cNvSpPr txBox="1"/>
          <p:nvPr/>
        </p:nvSpPr>
        <p:spPr>
          <a:xfrm>
            <a:off x="7098669" y="5357633"/>
            <a:ext cx="286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Looping trajectory</a:t>
            </a:r>
          </a:p>
        </p:txBody>
      </p:sp>
    </p:spTree>
    <p:extLst>
      <p:ext uri="{BB962C8B-B14F-4D97-AF65-F5344CB8AC3E}">
        <p14:creationId xmlns:p14="http://schemas.microsoft.com/office/powerpoint/2010/main" val="419297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Controller: Sinusoidal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F7DD-0558-FBE5-6649-4A3D7804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Linearized at each reference point along the trajectory and tracks the error dynamics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D567-0020-49BF-8613-4AF99E0984B0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lqr_sine1">
            <a:hlinkClick r:id="" action="ppaction://media"/>
            <a:extLst>
              <a:ext uri="{FF2B5EF4-FFF2-40B4-BE49-F238E27FC236}">
                <a16:creationId xmlns:a16="http://schemas.microsoft.com/office/drawing/2014/main" id="{6F26D446-CF47-A491-D43E-720155E03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2997" y="1788252"/>
            <a:ext cx="6306006" cy="47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Controller: Looping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F7DD-0558-FBE5-6649-4A3D7804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abysmal! Possibly due to an issue with handling the reference heading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9B83-072C-460E-AE2B-E9E60499F88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lqr_loop">
            <a:hlinkClick r:id="" action="ppaction://media"/>
            <a:extLst>
              <a:ext uri="{FF2B5EF4-FFF2-40B4-BE49-F238E27FC236}">
                <a16:creationId xmlns:a16="http://schemas.microsoft.com/office/drawing/2014/main" id="{663F7B60-8FAA-F5B0-9885-369436D06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9305" y="1838827"/>
            <a:ext cx="5673389" cy="42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Controller: Sinusoidal Trajectory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4872-81F4-4C0D-BC08-CD2D7264E21F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d_sine">
            <a:hlinkClick r:id="" action="ppaction://media"/>
            <a:extLst>
              <a:ext uri="{FF2B5EF4-FFF2-40B4-BE49-F238E27FC236}">
                <a16:creationId xmlns:a16="http://schemas.microsoft.com/office/drawing/2014/main" id="{C2CB89DF-CB90-6D86-4800-F618F00AE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7452" y="1607358"/>
            <a:ext cx="6025720" cy="4519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AB6FC-F883-3C24-B4E7-7790312D46D5}"/>
              </a:ext>
            </a:extLst>
          </p:cNvPr>
          <p:cNvSpPr txBox="1"/>
          <p:nvPr/>
        </p:nvSpPr>
        <p:spPr>
          <a:xfrm>
            <a:off x="753762" y="1047635"/>
            <a:ext cx="842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controllers for velocity and heading based on error state</a:t>
            </a:r>
          </a:p>
        </p:txBody>
      </p:sp>
    </p:spTree>
    <p:extLst>
      <p:ext uri="{BB962C8B-B14F-4D97-AF65-F5344CB8AC3E}">
        <p14:creationId xmlns:p14="http://schemas.microsoft.com/office/powerpoint/2010/main" val="804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97.113"/>
  <p:tag name="LATEXADDIN" val="\documentclass{article}&#10;\usepackage{amsmath}&#10;\pagestyle{empty}&#10;\begin{document}&#10;&#10;\[&#10;\mathbf{x} = \begin{bmatrix} x \\ y \\ \theta \end{bmatrix}, \quad \mathbf{u} = \begin{bmatrix} v \\ \phi \end{bmatrix}&#10;\]&#10;&#10;&#10;\end{document}"/>
  <p:tag name="IGUANATEXSIZE" val="22"/>
  <p:tag name="IGUANATEXCURSOR" val="2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7.694"/>
  <p:tag name="ORIGINALWIDTH" val="1768.279"/>
  <p:tag name="LATEXADDIN" val="\documentclass{article}&#10;\usepackage{amsmath}&#10;\pagestyle{empty}&#10;\begin{document}&#10;&#10;\[&#10;\dot{\mathbf{x}} = \mathbf{f}(\mathbf{x}, \mathbf{u}) = \begin{bmatrix}&#10;\dot{x} \\&#10;\dot{y} \\&#10;\dot{\theta}&#10;\end{bmatrix} = \begin{bmatrix}&#10;v \cos(\theta) \\&#10;v \sin(\theta) \\&#10;\frac{v}{L} \tan(\phi)&#10;\end{bmatrix}&#10;\]&#10;&#10;&#10;\end{document}"/>
  <p:tag name="IGUANATEXSIZE" val="22"/>
  <p:tag name="IGUANATEXCURSOR" val="2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2.868"/>
  <p:tag name="ORIGINALWIDTH" val="1876.266"/>
  <p:tag name="LATEXADDIN" val="\documentclass{article}&#10;\usepackage{amsmath}&#10;\pagestyle{empty}&#10;\begin{document}&#10;&#10;\[&#10;A = \begin{bmatrix}&#10;0 &amp; 0 &amp; -v \sin(\theta) \\&#10;0 &amp; 0 &amp; v \cos(\theta) \\&#10;0 &amp; 0 &amp; 0&#10;\end{bmatrix}_{|(\mathbf{x_e},\mathbf{u_e})}&#10;\]&#10;&#10;\[&#10;B = \begin{bmatrix}&#10;\cos(\theta) &amp; 0 \\&#10;\sin(\theta) &amp; 0 \\&#10;\frac{1}{L} \tan(\phi) &amp; \frac{v}{L} \sec^2(\phi)&#10;\end{bmatrix}_{|(\mathbf{x_e},\mathbf{u_e})}&#10;\]&#10;&#10;&#10;&#10;\end{document}"/>
  <p:tag name="IGUANATEXSIZE" val="20"/>
  <p:tag name="IGUANATEXCURSOR" val="37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945.6318"/>
  <p:tag name="LATEXADDIN" val="\documentclass{article}&#10;\usepackage{amsmath}&#10;\pagestyle{empty}&#10;\begin{document}&#10;&#10;&#10;\[&#10;\dot{\mathbf{x}} \approx A \Delta\mathbf{x} + B \Delta\mathbf{u}&#10;\]&#10;&#10;\end{document}"/>
  <p:tag name="IGUANATEXSIZE" val="20"/>
  <p:tag name="IGUANATEXCURSOR" val="1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.8856"/>
  <p:tag name="ORIGINALWIDTH" val="1172.104"/>
  <p:tag name="LATEXADDIN" val="\documentclass{article}&#10;\usepackage{amsmath}&#10;\pagestyle{empty}&#10;\begin{document}&#10;&#10;\begin{align*}&#10;    \theta &amp;= \tan^{-1}(\frac{\dot{y}}{\dot{x}})\\&#10;    v &amp;= \frac{\dot{x}}{\cos(\theta)}\\&#10;    \phi &amp;= \tan^{-1}(L\frac{\dot{x}\Ddot{y} - \Ddot{x}\dot{y}}{\dot{x}^2 + \dot{y}})&#10;\end{align*}&#10;&#10;&#10;\end{document}"/>
  <p:tag name="IGUANATEXSIZE" val="20"/>
  <p:tag name="IGUANATEXCURSOR" val="2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9.655"/>
  <p:tag name="ORIGINALWIDTH" val="2692.913"/>
  <p:tag name="LATEXADDIN" val="\documentclass{article}&#10;\usepackage{amsmath}&#10;\pagestyle{empty}&#10;\begin{document}&#10;\[&#10;x_T(t) = &#10;\begin{cases} &#10;x_{T,1}(t) = \sum_{i=0}^4 c_{1i}t^i, &amp; t_0 \leq t &lt; t_1, \\&#10;x_{T,2}(t) = \sum_{i=0}^4 c_{2i}t^i, &amp; t_1 \leq t &lt; t_2, \\&#10;\vdots \\&#10;x_{T,m}(t) = \sum_{i=0}^4 c_{mi}t^i, &amp; t_{m-1} \leq t \leq t_m,&#10;\end{cases}&#10;\]&#10;&#10;&#10;&#10;\end{document}"/>
  <p:tag name="IGUANATEXSIZE" val="20"/>
  <p:tag name="IGUANATEXCURSOR" val="3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8.313"/>
  <p:tag name="ORIGINALWIDTH" val="4188.977"/>
  <p:tag name="LATEXADDIN" val="\documentclass{article}&#10;\usepackage{amsmath}&#10;\pagestyle{empty}&#10;\begin{document}&#10;&#10;&#10;\[&#10;\min_{c_{ij}} \int_{t_0}^{t_m} \left(x_T^{(3)}(t)\right)^2 \, dt&#10;\]&#10;&#10;subject to:&#10;\begin{align*}&#10;x_T(t_j) &amp;= x'_j, &amp; j &amp;= 0, \dots, m, \quad (\text{Waypoint matching})\\&#10;x_T^{(s)}(t_0) &amp;= 0, &amp; s &amp;= 1,2, \quad (\text{Initial position})\\&#10;x_T^{(s)}(t_m) &amp;= 0, &amp; s &amp;= 1, 2, \quad (\text{Final position})\\&#10;x_{T,j}^{(s)}(t_j) &amp;= x_{T,j+1}^{(s)}(t_j), &amp; j &amp;= 1, \dots, m-1, s = 0, 1, 2 \quad (\text{Continuity constraints})&#10;\end{align*}&#10;&#10;\end{document}"/>
  <p:tag name="IGUANATEXSIZE" val="32"/>
  <p:tag name="IGUANATEXCURSOR" val="5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4.02"/>
  <p:tag name="ORIGINALWIDTH" val="4038.245"/>
  <p:tag name="LATEXADDIN" val="\documentclass{article}&#10;\usepackage{amsmath}&#10;\pagestyle{empty}&#10;\begin{document}&#10;\[&#10;\min_{x,u} \quad \sum_{k=0}^{N-1} \left( \|x_k - x_{\text{ref}}\|_Q^2 + \|u_k\|_R^2  + S \|x_k - x_{\text{lane},k}\|_T^2 \right) + \|x_N - x_{\text{ref}}\|_P^2&#10;\]&#10;subject to:&#10;\begin{align*}&#10;x_{k+1} &amp;= A_k x_k + B_k u_k, \\&#10;x_{\text{min}} &amp;\leq x_k \leq x_{\text{max}}, \\&#10;u_{\text{min}} &amp;\leq u_k \leq u_{\text{max}}, \\&#10;x_0 &amp;= x(0), \\&#10;k &amp;= 0, 1, \ldots, N-1, \quad m = 1, 2, \ldots, M, \\&#10;\| x_k - x_{o,i} \| &amp;\geq r_{o,i}, \quad \forall i = 1, \ldots, n_{\text{obs}}, \quad k = 0, 1, \ldots, N-1.&#10;\end{align*}&#10;&#10;&#10;&#10;\end{document}"/>
  <p:tag name="IGUANATEXSIZE" val="20"/>
  <p:tag name="IGUANATEXCURSOR" val="5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454270-802E-493B-A737-0BC646809F25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usepackage{amsmath}\n\\begin{document}\n\n\\[\n\\mathbf{x} = \\begin{bmatrix} x \\\\ y \\\\ \\theta \\end{bmatrix}, \\quad \\mathbf{u} = \\begin{bmatrix} v \\\\ \\phi \\end{bmatrix}\n\\]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361</Words>
  <Application>Microsoft Office PowerPoint</Application>
  <PresentationFormat>Widescreen</PresentationFormat>
  <Paragraphs>79</Paragraphs>
  <Slides>13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1_Basis</vt:lpstr>
      <vt:lpstr>Motion Planning and Tracking FOR Autonomous vehicles</vt:lpstr>
      <vt:lpstr>Problem Statement</vt:lpstr>
      <vt:lpstr>Kinematics Bicycle Model</vt:lpstr>
      <vt:lpstr>Differential Flatness of the Bicycle Model</vt:lpstr>
      <vt:lpstr>Trajectory Generation</vt:lpstr>
      <vt:lpstr>Trajectory Examples</vt:lpstr>
      <vt:lpstr>LQR Controller: Sinusoidal Trajectory</vt:lpstr>
      <vt:lpstr>LQR Controller: Looping Trajectory</vt:lpstr>
      <vt:lpstr>PID Controller: Sinusoidal Trajectory</vt:lpstr>
      <vt:lpstr>PID Controller: Looping Trajectory</vt:lpstr>
      <vt:lpstr>Trajectory Optimization using MPC (In progress)</vt:lpstr>
      <vt:lpstr>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Luning Fang</dc:creator>
  <cp:lastModifiedBy>batagoda</cp:lastModifiedBy>
  <cp:revision>175</cp:revision>
  <dcterms:created xsi:type="dcterms:W3CDTF">2020-09-17T18:11:00Z</dcterms:created>
  <dcterms:modified xsi:type="dcterms:W3CDTF">2024-05-01T18:51:32Z</dcterms:modified>
</cp:coreProperties>
</file>